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Geist"/>
      <p:regular r:id="rId16"/>
    </p:embeddedFont>
    <p:embeddedFont>
      <p:font typeface="Geis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sum-of-two-integers/description" TargetMode="External"/><Relationship Id="rId4" Type="http://schemas.openxmlformats.org/officeDocument/2006/relationships/hyperlink" Target="https://leetcode.com/problems/subtract-the-product-and-sum-of-digits-of-an-integer/description" TargetMode="External"/><Relationship Id="rId6" Type="http://schemas.openxmlformats.org/officeDocument/2006/relationships/hyperlink" Target="https://leetcode.com/problems/number-of-1-bits/description" TargetMode="External"/><Relationship Id="rId8" Type="http://schemas.openxmlformats.org/officeDocument/2006/relationships/hyperlink" Target="https://leetcode.com/problems/divide-two-integers/description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5" Type="http://schemas.openxmlformats.org/officeDocument/2006/relationships/image" Target="../media/image-8-3.png"/><Relationship Id="rId7" Type="http://schemas.openxmlformats.org/officeDocument/2006/relationships/image" Target="../media/image-8-4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858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Session 2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800237"/>
            <a:ext cx="5234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         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Organization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: TeachToTech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45293"/>
            <a:ext cx="4428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         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Instructor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: Ayush Raj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690348"/>
            <a:ext cx="3645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          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Duration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: 1.5 hr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              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(knight @leetcode, 4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★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@codechef, Specialist @codeforces)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5452"/>
            <a:ext cx="7684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Interactive Coding: scanf()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1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What is scanf()?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123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opposite of printf—it reads data from the keyboard and stores it in variables.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64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Golden Rule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1461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Never forget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&amp;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(ampersand). It tells the computer the address of where to store the data.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36168" y="1804392"/>
            <a:ext cx="6571417" cy="4087773"/>
          </a:xfrm>
          <a:prstGeom prst="roundRect">
            <a:avLst>
              <a:gd name="adj" fmla="val 7990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662982" y="2031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Syntax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662982" y="2640687"/>
            <a:ext cx="6117788" cy="702945"/>
          </a:xfrm>
          <a:prstGeom prst="roundRect">
            <a:avLst>
              <a:gd name="adj" fmla="val 29041"/>
            </a:avLst>
          </a:prstGeom>
          <a:solidFill>
            <a:srgbClr val="0D0D0D"/>
          </a:solidFill>
          <a:ln/>
        </p:spPr>
      </p:sp>
      <p:sp>
        <p:nvSpPr>
          <p:cNvPr id="10" name="Shape 8"/>
          <p:cNvSpPr/>
          <p:nvPr/>
        </p:nvSpPr>
        <p:spPr>
          <a:xfrm>
            <a:off x="7651671" y="2640687"/>
            <a:ext cx="6140410" cy="702945"/>
          </a:xfrm>
          <a:prstGeom prst="roundRect">
            <a:avLst>
              <a:gd name="adj" fmla="val 4840"/>
            </a:avLst>
          </a:prstGeom>
          <a:solidFill>
            <a:srgbClr val="0D0D0D"/>
          </a:solidFill>
          <a:ln/>
        </p:spPr>
      </p:sp>
      <p:sp>
        <p:nvSpPr>
          <p:cNvPr id="11" name="Text 9"/>
          <p:cNvSpPr/>
          <p:nvPr/>
        </p:nvSpPr>
        <p:spPr>
          <a:xfrm>
            <a:off x="7878485" y="2810708"/>
            <a:ext cx="5686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scanf("format_specifier", &amp;variable_name);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2982" y="3598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662982" y="4208264"/>
            <a:ext cx="6117788" cy="1428750"/>
          </a:xfrm>
          <a:prstGeom prst="roundRect">
            <a:avLst>
              <a:gd name="adj" fmla="val 14288"/>
            </a:avLst>
          </a:prstGeom>
          <a:solidFill>
            <a:srgbClr val="0D0D0D"/>
          </a:solidFill>
          <a:ln/>
        </p:spPr>
      </p:sp>
      <p:sp>
        <p:nvSpPr>
          <p:cNvPr id="14" name="Shape 12"/>
          <p:cNvSpPr/>
          <p:nvPr/>
        </p:nvSpPr>
        <p:spPr>
          <a:xfrm>
            <a:off x="7651671" y="4208264"/>
            <a:ext cx="6140410" cy="1428750"/>
          </a:xfrm>
          <a:prstGeom prst="roundRect">
            <a:avLst>
              <a:gd name="adj" fmla="val 2381"/>
            </a:avLst>
          </a:prstGeom>
          <a:solidFill>
            <a:srgbClr val="0D0D0D"/>
          </a:solidFill>
          <a:ln/>
        </p:spPr>
      </p:sp>
      <p:sp>
        <p:nvSpPr>
          <p:cNvPr id="15" name="Text 13"/>
          <p:cNvSpPr/>
          <p:nvPr/>
        </p:nvSpPr>
        <p:spPr>
          <a:xfrm>
            <a:off x="7878485" y="4378285"/>
            <a:ext cx="5686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age;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printf("Enter age: ");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scanf("%d", &amp;age);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6147316"/>
            <a:ext cx="13042821" cy="1326713"/>
          </a:xfrm>
          <a:prstGeom prst="roundRect">
            <a:avLst>
              <a:gd name="adj" fmla="val 15387"/>
            </a:avLst>
          </a:prstGeom>
          <a:solidFill>
            <a:srgbClr val="004D35"/>
          </a:solidFill>
          <a:ln/>
        </p:spPr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491407"/>
            <a:ext cx="283488" cy="22681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530906" y="6430804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Think of &amp; as the GPS location of the variable in memory. In Session 1, we hard-coded values like age = 20. Today, we make the user type it.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992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5241"/>
            <a:ext cx="6187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Arithmetic Operators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24182"/>
            <a:ext cx="4579144" cy="2683073"/>
          </a:xfrm>
          <a:prstGeom prst="roundRect">
            <a:avLst>
              <a:gd name="adj" fmla="val 760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258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Basic Math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749034"/>
            <a:ext cx="4110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+ (Add)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191232"/>
            <a:ext cx="4110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(Subtract)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3633430"/>
            <a:ext cx="4110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* (Multiply)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4075628"/>
            <a:ext cx="4110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/ (Divide)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9748" y="2024182"/>
            <a:ext cx="4579263" cy="2683073"/>
          </a:xfrm>
          <a:prstGeom prst="roundRect">
            <a:avLst>
              <a:gd name="adj" fmla="val 760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34182" y="2258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Modulo (%)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834182" y="2749034"/>
            <a:ext cx="41103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Gives the remainder after division.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834182" y="3248025"/>
            <a:ext cx="41103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Example: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10 % 3 = 1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834182" y="3747016"/>
            <a:ext cx="41103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Case: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Check if number is even or odd (num % 2)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4934069"/>
            <a:ext cx="9385221" cy="2320171"/>
          </a:xfrm>
          <a:prstGeom prst="roundRect">
            <a:avLst>
              <a:gd name="adj" fmla="val 879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28224" y="5168503"/>
            <a:ext cx="3224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Assignment Operators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28224" y="5658922"/>
            <a:ext cx="8916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= (Assigns value)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224" y="6157913"/>
            <a:ext cx="8916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+= (Add and assign)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224" y="6656903"/>
            <a:ext cx="8916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Example: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 += 5 is same as a = a + 5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473" y="575667"/>
            <a:ext cx="58502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Activity 1: Simple Calculator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473" y="2197537"/>
            <a:ext cx="585025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Goal: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Create a program that takes two numbers and performs addition, subtraction, multiplication, and division.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473" y="3102531"/>
            <a:ext cx="5850255" cy="4551283"/>
          </a:xfrm>
          <a:prstGeom prst="roundRect">
            <a:avLst>
              <a:gd name="adj" fmla="val 4139"/>
            </a:avLst>
          </a:prstGeom>
          <a:solidFill>
            <a:srgbClr val="00000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65" y="3417094"/>
            <a:ext cx="261580" cy="2091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12438" y="3363992"/>
            <a:ext cx="496109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 main ( )  {  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412438" y="3887153"/>
            <a:ext cx="496109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int a, b; 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412438" y="4410313"/>
            <a:ext cx="496109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printf("Enter two numbers: ");  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412438" y="4933474"/>
            <a:ext cx="496109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scanf("%d %d", &amp;a, &amp;b);  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412438" y="5456634"/>
            <a:ext cx="496109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printf("Sum: %d\n", a + b);  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412438" y="5979795"/>
            <a:ext cx="496109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printf("Product: %d\n", a * b);  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412438" y="6502956"/>
            <a:ext cx="496109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return 0; 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412438" y="7026116"/>
            <a:ext cx="496109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1460"/>
            <a:ext cx="8827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Relational &amp; Logical Operators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3867"/>
            <a:ext cx="4196358" cy="4664273"/>
          </a:xfrm>
          <a:prstGeom prst="roundRect">
            <a:avLst>
              <a:gd name="adj" fmla="val 4865"/>
            </a:avLst>
          </a:prstGeom>
          <a:solidFill>
            <a:srgbClr val="006747">
              <a:alpha val="95000"/>
            </a:srgbClr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394347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21888" y="2560558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301603"/>
            <a:ext cx="36817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Relational (Comparison)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891201"/>
            <a:ext cx="368177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&gt; (Greater), &lt; (Less), == (Equal), != (Not Equal)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934307"/>
            <a:ext cx="368177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Result: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Returns 1 (True) or 0 (False)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5216962" y="2363867"/>
            <a:ext cx="4196358" cy="4664273"/>
          </a:xfrm>
          <a:prstGeom prst="roundRect">
            <a:avLst>
              <a:gd name="adj" fmla="val 4865"/>
            </a:avLst>
          </a:prstGeom>
          <a:solidFill>
            <a:srgbClr val="006747">
              <a:alpha val="95000"/>
            </a:srgbClr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47442" y="2394347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FFFF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60" y="2560558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3301603"/>
            <a:ext cx="36817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Logical (Connecting Logic)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3891201"/>
            <a:ext cx="368177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&amp;&amp; (AND): Both must be true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474256" y="4877514"/>
            <a:ext cx="368177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|| (OR): At least one must be true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74256" y="5863828"/>
            <a:ext cx="368177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! (NOT): Reverses the result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2363867"/>
            <a:ext cx="4196358" cy="4664273"/>
          </a:xfrm>
          <a:prstGeom prst="roundRect">
            <a:avLst>
              <a:gd name="adj" fmla="val 4865"/>
            </a:avLst>
          </a:prstGeom>
          <a:solidFill>
            <a:srgbClr val="006747">
              <a:alpha val="95000"/>
            </a:srgbClr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670613" y="2394347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FFFFFF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2560558"/>
            <a:ext cx="340162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301603"/>
            <a:ext cx="36817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Ternary Operator (? :)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891201"/>
            <a:ext cx="36817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one-line if-else statement.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480798"/>
            <a:ext cx="368177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Syntax: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(Condition) ? TruePart : FalsePart;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155" y="528757"/>
            <a:ext cx="8925044" cy="599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Bitwise Operators: The Heavy Lifters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1155" y="1607344"/>
            <a:ext cx="239720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Why Use Them?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71155" y="2098596"/>
            <a:ext cx="5034439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They work directly on binary bits (0s and 1s). Fast and used in competitive programming.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55" y="2927985"/>
            <a:ext cx="5034439" cy="375713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181130" y="1631394"/>
            <a:ext cx="431483" cy="431483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804303" y="1697236"/>
            <a:ext cx="239720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&amp; (AND)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804303" y="2188488"/>
            <a:ext cx="716244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Both bits must be 1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81130" y="2878812"/>
            <a:ext cx="431483" cy="431483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804303" y="2944654"/>
            <a:ext cx="239720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| (OR)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804303" y="3435906"/>
            <a:ext cx="716244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At least one bit is 1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81130" y="4126230"/>
            <a:ext cx="431483" cy="431483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804303" y="4192072"/>
            <a:ext cx="239720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^ (XOR)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804303" y="4683323"/>
            <a:ext cx="716244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Bits must be different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81130" y="5373648"/>
            <a:ext cx="431483" cy="431483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804303" y="5439489"/>
            <a:ext cx="239720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&lt;&lt; (Left Shift)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804303" y="5930741"/>
            <a:ext cx="716244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Multiplies by 2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181130" y="6621066"/>
            <a:ext cx="431483" cy="431483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804303" y="6686907"/>
            <a:ext cx="239720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&gt;&gt; (Right Shift)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804303" y="7178159"/>
            <a:ext cx="716244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Divides by 2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3734"/>
            <a:ext cx="8355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Solving : Digit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3239"/>
            <a:ext cx="56005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Subtract the Product and Sum of Digits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9773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52775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327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Get Last Digit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1750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% 10 to extract the last digit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79773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52775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327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Remove Last Digit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81750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/ 10 to remove the last digit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79773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52775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327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Repeat Until Zero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81750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Continue until the number becomes 0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4605576"/>
            <a:ext cx="13042821" cy="2320171"/>
          </a:xfrm>
          <a:prstGeom prst="roundRect">
            <a:avLst>
              <a:gd name="adj" fmla="val 8799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28224" y="4840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Example: n = 234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28224" y="5330428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 = 2 × 3 × 4 =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24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28224" y="5829419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Sum = 2 + 3 + 4 =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28224" y="6328410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Result = 24 - 9 = 15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8118"/>
            <a:ext cx="6233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Leetcode problem QR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42210"/>
            <a:ext cx="2545437" cy="25454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42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394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33FFC0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 of Two Integers - LeetCode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406" y="2442210"/>
            <a:ext cx="2520196" cy="25201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00406" y="521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2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200406" y="579870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33FFC0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Subtract the Product and Sum of Digits of an Integer - LeetCode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022" y="2442210"/>
            <a:ext cx="2532817" cy="25328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07022" y="5230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3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607022" y="581132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33FFC0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Number of 1 Bits - LeetCode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3638" y="2442210"/>
            <a:ext cx="2558058" cy="25580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013638" y="5255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4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013638" y="583656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33FFC0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Divide Two Integers - LeetCode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9114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325" y="4271486"/>
            <a:ext cx="5916692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Homework Assignment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5325" y="5190411"/>
            <a:ext cx="6520577" cy="1954530"/>
          </a:xfrm>
          <a:prstGeom prst="roundRect">
            <a:avLst>
              <a:gd name="adj" fmla="val 914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01541" y="5396627"/>
            <a:ext cx="596027" cy="596027"/>
          </a:xfrm>
          <a:prstGeom prst="roundRect">
            <a:avLst>
              <a:gd name="adj" fmla="val 15340053"/>
            </a:avLst>
          </a:prstGeom>
          <a:solidFill>
            <a:srgbClr val="00674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490" y="5560457"/>
            <a:ext cx="268129" cy="2681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1541" y="6191250"/>
            <a:ext cx="3091458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Divide Two Integers by 2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01541" y="6620828"/>
            <a:ext cx="610814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Solve without using / operators. Hint: Use bit shifting.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7414498" y="5190411"/>
            <a:ext cx="6520577" cy="1954530"/>
          </a:xfrm>
          <a:prstGeom prst="roundRect">
            <a:avLst>
              <a:gd name="adj" fmla="val 914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620714" y="5396627"/>
            <a:ext cx="596027" cy="596027"/>
          </a:xfrm>
          <a:prstGeom prst="roundRect">
            <a:avLst>
              <a:gd name="adj" fmla="val 15340053"/>
            </a:avLst>
          </a:prstGeom>
          <a:solidFill>
            <a:srgbClr val="00674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4663" y="5560457"/>
            <a:ext cx="268129" cy="2681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20714" y="6191250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Bit Magic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7620714" y="6620828"/>
            <a:ext cx="610814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Check number is even or odd.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695325" y="7368421"/>
            <a:ext cx="1323975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Practice these problems to master operators and bit manipulation. See you in the next session!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2025-12-18T13:31:46Z</dcterms:created>
  <dcterms:modified xsi:type="dcterms:W3CDTF">2025-12-18T13:31:46Z</dcterms:modified>
</cp:coreProperties>
</file>